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Fira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6.xml"/><Relationship Id="rId41" Type="http://schemas.openxmlformats.org/officeDocument/2006/relationships/font" Target="fonts/Fira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FiraSans-bold.fntdata"/><Relationship Id="rId16" Type="http://schemas.openxmlformats.org/officeDocument/2006/relationships/slide" Target="slides/slide12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d1683645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0d1683645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d1683645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0d1683645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d16836453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d16836453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d16836453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d16836453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d1683645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0d1683645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d16836453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0d16836453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d16836453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d16836453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4af35f26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4af35f26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d4af35f26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d1683645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d1683645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d16836453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0d16836453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d168364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0d168364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d16836453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0d16836453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d1683645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0d1683645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d16836453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0d16836453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d16836453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0d16836453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a05abe7c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a05abe7c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0a05abe7c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d16836453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0d16836453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1683645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d1683645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d16836453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0d16836453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d16836453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0d16836453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d16836453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0d16836453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7d584782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7d58478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7d584782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4af35f26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d4af35f26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d16836453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0d16836453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d16836453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0d16836453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a4078ce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0a4078ce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1683645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0d1683645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d1683645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0d1683645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d1683645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d1683645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d1683645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0d1683645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4af35f26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4af35f26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d4af35f26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 title="Título"/>
          <p:cNvSpPr txBox="1"/>
          <p:nvPr>
            <p:ph type="ctrTitle"/>
          </p:nvPr>
        </p:nvSpPr>
        <p:spPr>
          <a:xfrm>
            <a:off x="3780593" y="800861"/>
            <a:ext cx="8254800" cy="3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6000"/>
              <a:buFont typeface="Fira Sans"/>
              <a:buNone/>
              <a:defRPr sz="6000">
                <a:solidFill>
                  <a:srgbClr val="3841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 title="Autor"/>
          <p:cNvSpPr txBox="1"/>
          <p:nvPr>
            <p:ph idx="1" type="subTitle"/>
          </p:nvPr>
        </p:nvSpPr>
        <p:spPr>
          <a:xfrm>
            <a:off x="3780593" y="4414058"/>
            <a:ext cx="8289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sz="2400">
                <a:solidFill>
                  <a:srgbClr val="38415C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picture containing drawing&#10;&#10;Description automatically generated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8794" y="219583"/>
            <a:ext cx="1800000" cy="777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2" y="219583"/>
            <a:ext cx="4306211" cy="5515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" name="Google Shape;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6251" y="-45213"/>
            <a:ext cx="2165749" cy="1307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38415C"/>
                </a:solidFill>
              </a:defRPr>
            </a:lvl1pPr>
            <a:lvl2pPr lvl="1">
              <a:buNone/>
              <a:defRPr sz="1300">
                <a:solidFill>
                  <a:srgbClr val="38415C"/>
                </a:solidFill>
              </a:defRPr>
            </a:lvl2pPr>
            <a:lvl3pPr lvl="2">
              <a:buNone/>
              <a:defRPr sz="1300">
                <a:solidFill>
                  <a:srgbClr val="38415C"/>
                </a:solidFill>
              </a:defRPr>
            </a:lvl3pPr>
            <a:lvl4pPr lvl="3">
              <a:buNone/>
              <a:defRPr sz="1300">
                <a:solidFill>
                  <a:srgbClr val="38415C"/>
                </a:solidFill>
              </a:defRPr>
            </a:lvl4pPr>
            <a:lvl5pPr lvl="4">
              <a:buNone/>
              <a:defRPr sz="1300">
                <a:solidFill>
                  <a:srgbClr val="38415C"/>
                </a:solidFill>
              </a:defRPr>
            </a:lvl5pPr>
            <a:lvl6pPr lvl="5">
              <a:buNone/>
              <a:defRPr sz="1300">
                <a:solidFill>
                  <a:srgbClr val="38415C"/>
                </a:solidFill>
              </a:defRPr>
            </a:lvl6pPr>
            <a:lvl7pPr lvl="6">
              <a:buNone/>
              <a:defRPr sz="1300">
                <a:solidFill>
                  <a:srgbClr val="38415C"/>
                </a:solidFill>
              </a:defRPr>
            </a:lvl7pPr>
            <a:lvl8pPr lvl="7">
              <a:buNone/>
              <a:defRPr sz="1300">
                <a:solidFill>
                  <a:srgbClr val="38415C"/>
                </a:solidFill>
              </a:defRPr>
            </a:lvl8pPr>
            <a:lvl9pPr lvl="8">
              <a:buNone/>
              <a:defRPr sz="1300">
                <a:solidFill>
                  <a:srgbClr val="38415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ção">
  <p:cSld name="Definiçã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56557" y="1501428"/>
            <a:ext cx="11913522" cy="46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00"/>
              <a:buNone/>
              <a:defRPr b="1" sz="4800">
                <a:solidFill>
                  <a:srgbClr val="38415C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3200"/>
              <a:buNone/>
              <a:defRPr b="0" sz="3200">
                <a:solidFill>
                  <a:srgbClr val="38415C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800"/>
              <a:buNone/>
              <a:defRPr b="0" sz="2800">
                <a:solidFill>
                  <a:srgbClr val="38415C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0" sz="2400">
                <a:solidFill>
                  <a:srgbClr val="38415C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0" sz="2400"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a de Definições">
  <p:cSld name="Lista de Definiçõe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56557" y="1501428"/>
            <a:ext cx="11913522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3200"/>
              <a:buChar char="•"/>
              <a:defRPr b="1" sz="3200">
                <a:solidFill>
                  <a:srgbClr val="38415C"/>
                </a:solidFill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 sz="2800">
                <a:solidFill>
                  <a:srgbClr val="38415C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 sz="2400">
                <a:solidFill>
                  <a:srgbClr val="38415C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sz="2000">
                <a:solidFill>
                  <a:srgbClr val="38415C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sz="2000"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_Blank" showMasterSp="0">
  <p:cSld name="Full_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38415C"/>
                </a:solidFill>
              </a:defRPr>
            </a:lvl1pPr>
            <a:lvl2pPr lvl="1">
              <a:buNone/>
              <a:defRPr sz="1300">
                <a:solidFill>
                  <a:srgbClr val="38415C"/>
                </a:solidFill>
              </a:defRPr>
            </a:lvl2pPr>
            <a:lvl3pPr lvl="2">
              <a:buNone/>
              <a:defRPr sz="1300">
                <a:solidFill>
                  <a:srgbClr val="38415C"/>
                </a:solidFill>
              </a:defRPr>
            </a:lvl3pPr>
            <a:lvl4pPr lvl="3">
              <a:buNone/>
              <a:defRPr sz="1300">
                <a:solidFill>
                  <a:srgbClr val="38415C"/>
                </a:solidFill>
              </a:defRPr>
            </a:lvl4pPr>
            <a:lvl5pPr lvl="4">
              <a:buNone/>
              <a:defRPr sz="1300">
                <a:solidFill>
                  <a:srgbClr val="38415C"/>
                </a:solidFill>
              </a:defRPr>
            </a:lvl5pPr>
            <a:lvl6pPr lvl="5">
              <a:buNone/>
              <a:defRPr sz="1300">
                <a:solidFill>
                  <a:srgbClr val="38415C"/>
                </a:solidFill>
              </a:defRPr>
            </a:lvl6pPr>
            <a:lvl7pPr lvl="6">
              <a:buNone/>
              <a:defRPr sz="1300">
                <a:solidFill>
                  <a:srgbClr val="38415C"/>
                </a:solidFill>
              </a:defRPr>
            </a:lvl7pPr>
            <a:lvl8pPr lvl="7">
              <a:buNone/>
              <a:defRPr sz="1300">
                <a:solidFill>
                  <a:srgbClr val="38415C"/>
                </a:solidFill>
              </a:defRPr>
            </a:lvl8pPr>
            <a:lvl9pPr lvl="8">
              <a:buNone/>
              <a:defRPr sz="1300">
                <a:solidFill>
                  <a:srgbClr val="38415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50" showMasterSp="0">
  <p:cSld name="Logo5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8300" y="52387"/>
            <a:ext cx="8915400" cy="6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38415C"/>
                </a:solidFill>
              </a:defRPr>
            </a:lvl1pPr>
            <a:lvl2pPr lvl="1">
              <a:buNone/>
              <a:defRPr sz="1300">
                <a:solidFill>
                  <a:srgbClr val="38415C"/>
                </a:solidFill>
              </a:defRPr>
            </a:lvl2pPr>
            <a:lvl3pPr lvl="2">
              <a:buNone/>
              <a:defRPr sz="1300">
                <a:solidFill>
                  <a:srgbClr val="38415C"/>
                </a:solidFill>
              </a:defRPr>
            </a:lvl3pPr>
            <a:lvl4pPr lvl="3">
              <a:buNone/>
              <a:defRPr sz="1300">
                <a:solidFill>
                  <a:srgbClr val="38415C"/>
                </a:solidFill>
              </a:defRPr>
            </a:lvl4pPr>
            <a:lvl5pPr lvl="4">
              <a:buNone/>
              <a:defRPr sz="1300">
                <a:solidFill>
                  <a:srgbClr val="38415C"/>
                </a:solidFill>
              </a:defRPr>
            </a:lvl5pPr>
            <a:lvl6pPr lvl="5">
              <a:buNone/>
              <a:defRPr sz="1300">
                <a:solidFill>
                  <a:srgbClr val="38415C"/>
                </a:solidFill>
              </a:defRPr>
            </a:lvl6pPr>
            <a:lvl7pPr lvl="6">
              <a:buNone/>
              <a:defRPr sz="1300">
                <a:solidFill>
                  <a:srgbClr val="38415C"/>
                </a:solidFill>
              </a:defRPr>
            </a:lvl7pPr>
            <a:lvl8pPr lvl="7">
              <a:buNone/>
              <a:defRPr sz="1300">
                <a:solidFill>
                  <a:srgbClr val="38415C"/>
                </a:solidFill>
              </a:defRPr>
            </a:lvl8pPr>
            <a:lvl9pPr lvl="8">
              <a:buNone/>
              <a:defRPr sz="1300">
                <a:solidFill>
                  <a:srgbClr val="38415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208544" y="1500884"/>
            <a:ext cx="576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56557" y="1501428"/>
            <a:ext cx="11913522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3200"/>
              <a:buChar char="•"/>
              <a:defRPr sz="3200">
                <a:solidFill>
                  <a:srgbClr val="38415C"/>
                </a:solidFill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 sz="2800">
                <a:solidFill>
                  <a:srgbClr val="38415C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 sz="2400">
                <a:solidFill>
                  <a:srgbClr val="38415C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sz="2000">
                <a:solidFill>
                  <a:srgbClr val="38415C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sz="2000"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6000"/>
              <a:buFont typeface="Fira Sans"/>
              <a:buNone/>
              <a:defRPr sz="6000"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sz="2400">
                <a:solidFill>
                  <a:srgbClr val="38415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08544" y="1500884"/>
            <a:ext cx="576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310079" y="1500884"/>
            <a:ext cx="576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310079" y="1500884"/>
            <a:ext cx="576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" type="body"/>
          </p:nvPr>
        </p:nvSpPr>
        <p:spPr>
          <a:xfrm>
            <a:off x="229859" y="1530777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1" sz="2400">
                <a:solidFill>
                  <a:srgbClr val="38415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229859" y="2184437"/>
            <a:ext cx="5760000" cy="393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 b="0"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 b="0"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b="0"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 b="0"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 b="0"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310079" y="1535885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1" sz="2400">
                <a:solidFill>
                  <a:srgbClr val="38415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310079" y="2184437"/>
            <a:ext cx="5760000" cy="393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29859" y="1530777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1" sz="2400">
                <a:solidFill>
                  <a:srgbClr val="38415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229859" y="2184437"/>
            <a:ext cx="5760000" cy="393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 b="0"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 b="0"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 b="0"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 b="0"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 b="0"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6310079" y="1535885"/>
            <a:ext cx="57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  <a:defRPr b="1" sz="2400">
                <a:solidFill>
                  <a:srgbClr val="38415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6310079" y="2184437"/>
            <a:ext cx="5760000" cy="393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Char char="•"/>
              <a:defRPr>
                <a:solidFill>
                  <a:srgbClr val="38415C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Char char="•"/>
              <a:defRPr>
                <a:solidFill>
                  <a:srgbClr val="38415C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Char char="•"/>
              <a:defRPr>
                <a:solidFill>
                  <a:srgbClr val="38415C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Char char="•"/>
              <a:defRPr>
                <a:solidFill>
                  <a:srgbClr val="38415C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>
                <a:solidFill>
                  <a:srgbClr val="38415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211797"/>
            <a:ext cx="12192000" cy="646203"/>
          </a:xfrm>
          <a:prstGeom prst="rect">
            <a:avLst/>
          </a:prstGeom>
          <a:solidFill>
            <a:srgbClr val="38415C"/>
          </a:solidFill>
          <a:ln cap="flat" cmpd="sng" w="12700">
            <a:solidFill>
              <a:srgbClr val="3841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155469" y="66183"/>
            <a:ext cx="10914610" cy="1334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  <a:defRPr b="1" i="0" sz="54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56557" y="1501428"/>
            <a:ext cx="11913522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415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415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8415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801100" y="63501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200" u="none" cap="none" strike="noStrike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descr="A picture containing orange, light&#10;&#10;Description automatically generated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6557" y="91016"/>
            <a:ext cx="1033548" cy="132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11450783" y="6431171"/>
            <a:ext cx="741217" cy="482136"/>
          </a:xfrm>
          <a:prstGeom prst="rect">
            <a:avLst/>
          </a:prstGeom>
          <a:noFill/>
          <a:ln cap="flat" cmpd="sng" w="12700">
            <a:solidFill>
              <a:srgbClr val="3841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rgbClr val="EB976D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lang="pt-BR" sz="2800">
                <a:solidFill>
                  <a:srgbClr val="EB976D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 b="1" sz="2800">
              <a:solidFill>
                <a:srgbClr val="EB97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rPr>
              <a:t>The Power of Noise: Redefining Retrieval for RAG Systems</a:t>
            </a:r>
            <a:endParaRPr sz="1200">
              <a:solidFill>
                <a:srgbClr val="EB97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9355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rPr>
              <a:t>Carlos Bravo - chbserrado@cos.ufrj.br</a:t>
            </a:r>
            <a:endParaRPr sz="1200">
              <a:solidFill>
                <a:srgbClr val="EB976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B976D"/>
                </a:solidFill>
                <a:latin typeface="Fira Sans"/>
                <a:ea typeface="Fira Sans"/>
                <a:cs typeface="Fira Sans"/>
                <a:sym typeface="Fira Sans"/>
              </a:rPr>
              <a:t>Wagner Lobo - wagnerlobo@cos.ufrj.br</a:t>
            </a:r>
            <a:endParaRPr sz="1200">
              <a:solidFill>
                <a:srgbClr val="EB97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 title="Título"/>
          <p:cNvSpPr txBox="1"/>
          <p:nvPr>
            <p:ph type="ctrTitle"/>
          </p:nvPr>
        </p:nvSpPr>
        <p:spPr>
          <a:xfrm>
            <a:off x="4154275" y="1697225"/>
            <a:ext cx="78843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555"/>
              <a:t>The Power of Noise: Redefining Retrieval for RAG Systems</a:t>
            </a:r>
            <a:endParaRPr sz="5555"/>
          </a:p>
        </p:txBody>
      </p:sp>
      <p:sp>
        <p:nvSpPr>
          <p:cNvPr id="86" name="Google Shape;86;p17" title="Autor"/>
          <p:cNvSpPr txBox="1"/>
          <p:nvPr>
            <p:ph idx="1" type="subTitle"/>
          </p:nvPr>
        </p:nvSpPr>
        <p:spPr>
          <a:xfrm>
            <a:off x="3902393" y="5051633"/>
            <a:ext cx="8289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</a:pPr>
            <a:r>
              <a:rPr lang="pt-BR"/>
              <a:t>Carlos Bravo e Wagner Lobo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</a:pPr>
            <a:r>
              <a:rPr lang="pt-BR"/>
              <a:t>T.E. em EDC II (</a:t>
            </a:r>
            <a:r>
              <a:rPr lang="pt-BR"/>
              <a:t>RAG e LLMs) - Prof. Zimbrão e Prof. Braida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b="1" lang="pt-BR" sz="2600">
                <a:solidFill>
                  <a:schemeClr val="dk2"/>
                </a:solidFill>
              </a:rPr>
              <a:t>Dataset:</a:t>
            </a:r>
            <a:r>
              <a:rPr lang="pt-BR" sz="2600">
                <a:solidFill>
                  <a:schemeClr val="dk2"/>
                </a:solidFill>
              </a:rPr>
              <a:t> </a:t>
            </a:r>
            <a:r>
              <a:rPr b="1" lang="pt-BR" sz="2600">
                <a:solidFill>
                  <a:schemeClr val="dk2"/>
                </a:solidFill>
              </a:rPr>
              <a:t>Natural Questions</a:t>
            </a:r>
            <a:r>
              <a:rPr lang="pt-BR" sz="2600">
                <a:solidFill>
                  <a:schemeClr val="dk2"/>
                </a:solidFill>
              </a:rPr>
              <a:t> (NQ), com perguntas e respostas baseadas em dados da Wikipedia.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b="1" lang="pt-BR" sz="2600">
                <a:solidFill>
                  <a:schemeClr val="dk2"/>
                </a:solidFill>
              </a:rPr>
              <a:t>Medida de </a:t>
            </a:r>
            <a:r>
              <a:rPr b="1" lang="pt-BR" sz="2600">
                <a:solidFill>
                  <a:schemeClr val="dk2"/>
                </a:solidFill>
              </a:rPr>
              <a:t>acurácia</a:t>
            </a:r>
            <a:r>
              <a:rPr b="1" lang="pt-BR" sz="2600">
                <a:solidFill>
                  <a:schemeClr val="dk2"/>
                </a:solidFill>
              </a:rPr>
              <a:t>:</a:t>
            </a:r>
            <a:r>
              <a:rPr lang="pt-BR" sz="2600">
                <a:solidFill>
                  <a:schemeClr val="dk2"/>
                </a:solidFill>
              </a:rPr>
              <a:t> Avaliação baseada na </a:t>
            </a:r>
            <a:r>
              <a:rPr b="1" lang="pt-BR" sz="2600">
                <a:solidFill>
                  <a:schemeClr val="dk2"/>
                </a:solidFill>
              </a:rPr>
              <a:t>acurácia</a:t>
            </a:r>
            <a:r>
              <a:rPr b="1" lang="pt-BR" sz="2600">
                <a:solidFill>
                  <a:schemeClr val="dk2"/>
                </a:solidFill>
              </a:rPr>
              <a:t> binária</a:t>
            </a:r>
            <a:r>
              <a:rPr lang="pt-BR" sz="2600">
                <a:solidFill>
                  <a:schemeClr val="dk2"/>
                </a:solidFill>
              </a:rPr>
              <a:t> — se a resposta gerada contém ou não a resposta correta (1 ou 0).</a:t>
            </a:r>
            <a:endParaRPr sz="2600">
              <a:solidFill>
                <a:schemeClr val="dk2"/>
              </a:solidFill>
            </a:endParaRPr>
          </a:p>
          <a:p>
            <a:pPr indent="-3937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</a:pPr>
            <a:r>
              <a:rPr b="1" lang="pt-BR" sz="2600">
                <a:solidFill>
                  <a:schemeClr val="dk2"/>
                </a:solidFill>
              </a:rPr>
              <a:t>Outras métricas:</a:t>
            </a:r>
            <a:r>
              <a:rPr lang="pt-BR" sz="2600">
                <a:solidFill>
                  <a:schemeClr val="dk2"/>
                </a:solidFill>
              </a:rPr>
              <a:t> Poderiam ser usadas </a:t>
            </a:r>
            <a:r>
              <a:rPr b="1" lang="pt-BR" sz="2600">
                <a:solidFill>
                  <a:schemeClr val="dk2"/>
                </a:solidFill>
              </a:rPr>
              <a:t>matrizes de confusão</a:t>
            </a:r>
            <a:r>
              <a:rPr lang="pt-BR" sz="2600">
                <a:solidFill>
                  <a:schemeClr val="dk2"/>
                </a:solidFill>
              </a:rPr>
              <a:t>, que mostram falsos positivos, falsos negativos, verdadeiros positivos e verdadeiros negativos, oferecendo uma visão mais detalhada do desempenho do modelo.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4260"/>
              <a:t>Metodologia: Experimentos e Avaliação</a:t>
            </a:r>
            <a:endParaRPr sz="4260"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Char char="●"/>
            </a:pPr>
            <a:r>
              <a:rPr b="1" lang="pt-BR" sz="3400">
                <a:solidFill>
                  <a:schemeClr val="dk2"/>
                </a:solidFill>
              </a:rPr>
              <a:t>Documentos distrativos reduzem a </a:t>
            </a:r>
            <a:r>
              <a:rPr b="1" lang="pt-BR" sz="3400">
                <a:solidFill>
                  <a:schemeClr val="dk2"/>
                </a:solidFill>
              </a:rPr>
              <a:t>acurácia</a:t>
            </a:r>
            <a:r>
              <a:rPr b="1" lang="pt-BR" sz="3400">
                <a:solidFill>
                  <a:schemeClr val="dk2"/>
                </a:solidFill>
              </a:rPr>
              <a:t>:</a:t>
            </a:r>
            <a:r>
              <a:rPr lang="pt-BR" sz="3400">
                <a:solidFill>
                  <a:schemeClr val="dk2"/>
                </a:solidFill>
              </a:rPr>
              <a:t> A adição de documentos sem relação direta com a consulta leva a uma diminuição significativa na acurácia do modelo.</a:t>
            </a:r>
            <a:endParaRPr sz="3400">
              <a:solidFill>
                <a:schemeClr val="dk2"/>
              </a:solidFill>
            </a:endParaRPr>
          </a:p>
          <a:p>
            <a:pPr indent="-444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Char char="●"/>
            </a:pPr>
            <a:r>
              <a:rPr b="1" lang="pt-BR" sz="3400">
                <a:solidFill>
                  <a:schemeClr val="dk2"/>
                </a:solidFill>
              </a:rPr>
              <a:t>Resultados:</a:t>
            </a:r>
            <a:endParaRPr b="1" sz="3400">
              <a:solidFill>
                <a:schemeClr val="dk2"/>
              </a:solidFill>
            </a:endParaRPr>
          </a:p>
          <a:p>
            <a:pPr indent="-444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"/>
              <a:buChar char="○"/>
            </a:pPr>
            <a:r>
              <a:rPr lang="pt-BR" sz="3400">
                <a:solidFill>
                  <a:schemeClr val="dk2"/>
                </a:solidFill>
              </a:rPr>
              <a:t>Com 1 documento distrativo, a </a:t>
            </a:r>
            <a:r>
              <a:rPr lang="pt-BR" sz="3400">
                <a:solidFill>
                  <a:schemeClr val="dk2"/>
                </a:solidFill>
              </a:rPr>
              <a:t>acurácia</a:t>
            </a:r>
            <a:r>
              <a:rPr lang="pt-BR" sz="3400">
                <a:solidFill>
                  <a:schemeClr val="dk2"/>
                </a:solidFill>
              </a:rPr>
              <a:t> cai 25%.</a:t>
            </a:r>
            <a:endParaRPr sz="3400">
              <a:solidFill>
                <a:schemeClr val="dk2"/>
              </a:solidFill>
            </a:endParaRPr>
          </a:p>
          <a:p>
            <a:pPr indent="-444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Fira Sans"/>
              <a:buChar char="○"/>
            </a:pPr>
            <a:r>
              <a:rPr lang="pt-BR" sz="3400">
                <a:solidFill>
                  <a:schemeClr val="dk2"/>
                </a:solidFill>
              </a:rPr>
              <a:t>Com 6 documentos distrativos, a </a:t>
            </a:r>
            <a:r>
              <a:rPr lang="pt-BR" sz="3400">
                <a:solidFill>
                  <a:schemeClr val="dk2"/>
                </a:solidFill>
              </a:rPr>
              <a:t>acurácia</a:t>
            </a:r>
            <a:r>
              <a:rPr lang="pt-BR" sz="3400">
                <a:solidFill>
                  <a:schemeClr val="dk2"/>
                </a:solidFill>
              </a:rPr>
              <a:t> cai 67%.</a:t>
            </a:r>
            <a:endParaRPr sz="3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659"/>
              <a:t>Resultados: Impacto dos Documentos Distrativos</a:t>
            </a:r>
            <a:endParaRPr sz="3659"/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559"/>
              <a:t>Resultados: Impacto de Documentos Distrativos e Relevantes na A</a:t>
            </a:r>
            <a:r>
              <a:rPr lang="pt-BR" sz="3559"/>
              <a:t>curácia</a:t>
            </a:r>
            <a:r>
              <a:rPr lang="pt-BR" sz="3559"/>
              <a:t> </a:t>
            </a:r>
            <a:endParaRPr sz="3559"/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31" y="1332700"/>
            <a:ext cx="10508129" cy="48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5600575" y="1248475"/>
            <a:ext cx="64695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2"/>
                </a:solidFill>
              </a:rPr>
              <a:t>Objetivo:</a:t>
            </a:r>
            <a:r>
              <a:rPr lang="pt-BR" sz="1600">
                <a:solidFill>
                  <a:schemeClr val="dk2"/>
                </a:solidFill>
              </a:rPr>
              <a:t> Comparar o impacto dos documentos distrativos na </a:t>
            </a:r>
            <a:r>
              <a:rPr lang="pt-BR" sz="1600">
                <a:solidFill>
                  <a:schemeClr val="dk2"/>
                </a:solidFill>
              </a:rPr>
              <a:t>acurácia</a:t>
            </a:r>
            <a:r>
              <a:rPr lang="pt-BR" sz="1600">
                <a:solidFill>
                  <a:schemeClr val="dk2"/>
                </a:solidFill>
              </a:rPr>
              <a:t> dos diferentes modelos de linguagem (Llama2, MPT, Phi-2, Falcon).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2"/>
                </a:solidFill>
              </a:rPr>
              <a:t>Explicação: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Char char="●"/>
            </a:pPr>
            <a:r>
              <a:rPr lang="pt-BR" sz="1600">
                <a:solidFill>
                  <a:schemeClr val="dk2"/>
                </a:solidFill>
              </a:rPr>
              <a:t>A tabela mostra como a inclusão de documentos distrativos (      )) reduz a </a:t>
            </a:r>
            <a:r>
              <a:rPr lang="pt-BR" sz="1600">
                <a:solidFill>
                  <a:schemeClr val="dk2"/>
                </a:solidFill>
              </a:rPr>
              <a:t>acurácia</a:t>
            </a:r>
            <a:r>
              <a:rPr lang="pt-BR" sz="1600">
                <a:solidFill>
                  <a:schemeClr val="dk2"/>
                </a:solidFill>
              </a:rPr>
              <a:t> dos modelos à medida que aumenta o número de documentos desse tipo.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pt-BR" sz="1600">
                <a:solidFill>
                  <a:schemeClr val="dk2"/>
                </a:solidFill>
              </a:rPr>
              <a:t>Cenários:</a:t>
            </a:r>
            <a:r>
              <a:rPr lang="pt-BR" sz="1600">
                <a:solidFill>
                  <a:schemeClr val="dk2"/>
                </a:solidFill>
              </a:rPr>
              <a:t> Os experimentos foram conduzidos em três cenários (Far, Mid, Near), que determinam a proximidade dos documentos relevantes com a consulta.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Char char="●"/>
            </a:pPr>
            <a:r>
              <a:rPr lang="pt-BR" sz="1600">
                <a:solidFill>
                  <a:schemeClr val="dk2"/>
                </a:solidFill>
              </a:rPr>
              <a:t>A </a:t>
            </a:r>
            <a:r>
              <a:rPr lang="pt-BR" sz="1600">
                <a:solidFill>
                  <a:schemeClr val="dk2"/>
                </a:solidFill>
              </a:rPr>
              <a:t>acurácia</a:t>
            </a:r>
            <a:r>
              <a:rPr lang="pt-BR" sz="1600">
                <a:solidFill>
                  <a:schemeClr val="dk2"/>
                </a:solidFill>
              </a:rPr>
              <a:t> é mais alta com menos documentos distrativos e conforme os documentos relevantes estão mais próximos (Near).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</a:rPr>
              <a:t>Observação:</a:t>
            </a:r>
            <a:r>
              <a:rPr lang="pt-BR" sz="1600">
                <a:solidFill>
                  <a:schemeClr val="dk2"/>
                </a:solidFill>
              </a:rPr>
              <a:t> À medida que mais documentos distrativos são adicionados, a </a:t>
            </a:r>
            <a:r>
              <a:rPr lang="pt-BR" sz="1600">
                <a:solidFill>
                  <a:schemeClr val="dk2"/>
                </a:solidFill>
              </a:rPr>
              <a:t>acurácia</a:t>
            </a:r>
            <a:r>
              <a:rPr lang="pt-BR" sz="1600">
                <a:solidFill>
                  <a:schemeClr val="dk2"/>
                </a:solidFill>
              </a:rPr>
              <a:t> de todos os modelos diminui de forma notável.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559"/>
              <a:t>Resultados: Impacto de Documentos Distrativos e Relevantes na Acurácia </a:t>
            </a:r>
            <a:endParaRPr sz="3559"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6525"/>
            <a:ext cx="5600573" cy="25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975" y="2792375"/>
            <a:ext cx="393500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b="1" lang="pt-BR" sz="2800">
                <a:solidFill>
                  <a:schemeClr val="dk2"/>
                </a:solidFill>
              </a:rPr>
              <a:t>Efeito positivo dos documentos aleatórios:</a:t>
            </a:r>
            <a:r>
              <a:rPr lang="pt-BR" sz="2800">
                <a:solidFill>
                  <a:schemeClr val="dk2"/>
                </a:solidFill>
              </a:rPr>
              <a:t> A inclusão de ruído aumentou a acurácia em até 35%.</a:t>
            </a:r>
            <a:endParaRPr sz="2800">
              <a:solidFill>
                <a:schemeClr val="dk2"/>
              </a:solidFill>
            </a:endParaRPr>
          </a:p>
          <a:p>
            <a:pPr indent="-4064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</a:pPr>
            <a:r>
              <a:rPr b="1" lang="pt-BR">
                <a:solidFill>
                  <a:schemeClr val="dk2"/>
                </a:solidFill>
              </a:rPr>
              <a:t>Ruído controlado:</a:t>
            </a:r>
            <a:r>
              <a:rPr lang="pt-BR">
                <a:solidFill>
                  <a:schemeClr val="dk2"/>
                </a:solidFill>
              </a:rPr>
              <a:t> Refere-se à adição intencional de documentos aleatórios para aumentar a diversidade do contexto, forçando o modelo a focar nos documentos relevantes.</a:t>
            </a:r>
            <a:endParaRPr>
              <a:solidFill>
                <a:schemeClr val="dk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b="1" lang="pt-BR" sz="2800">
                <a:solidFill>
                  <a:schemeClr val="dk2"/>
                </a:solidFill>
              </a:rPr>
              <a:t>Razões possíveis:</a:t>
            </a:r>
            <a:r>
              <a:rPr lang="pt-BR" sz="2800">
                <a:solidFill>
                  <a:schemeClr val="dk2"/>
                </a:solidFill>
              </a:rPr>
              <a:t> Documentos aleatórios reduzem a chance do modelo se prender a informações incorretas, melhorando a </a:t>
            </a:r>
            <a:r>
              <a:rPr lang="pt-BR" sz="2800">
                <a:solidFill>
                  <a:schemeClr val="dk2"/>
                </a:solidFill>
              </a:rPr>
              <a:t>acurácia</a:t>
            </a:r>
            <a:r>
              <a:rPr lang="pt-BR" sz="2800">
                <a:solidFill>
                  <a:schemeClr val="dk2"/>
                </a:solidFill>
              </a:rPr>
              <a:t>.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559"/>
              <a:t>Resultados: Impacto dos Documentos Aleatórios</a:t>
            </a:r>
            <a:endParaRPr sz="3559"/>
          </a:p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89" name="Google Shape;189;p31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559"/>
              <a:t>Resultados: Impacto dos Documentos Aleatórios</a:t>
            </a:r>
            <a:endParaRPr sz="3559"/>
          </a:p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25" y="1167875"/>
            <a:ext cx="10774098" cy="50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99475" y="1501425"/>
            <a:ext cx="55185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pt-BR" sz="1700">
                <a:solidFill>
                  <a:schemeClr val="dk2"/>
                </a:solidFill>
              </a:rPr>
              <a:t>Objetivo:</a:t>
            </a:r>
            <a:r>
              <a:rPr lang="pt-BR" sz="1700">
                <a:solidFill>
                  <a:schemeClr val="dk2"/>
                </a:solidFill>
              </a:rPr>
              <a:t> Analisar como a inclusão de documentos aleatórios </a:t>
            </a:r>
            <a:r>
              <a:rPr lang="pt-BR" sz="1700">
                <a:solidFill>
                  <a:schemeClr val="dk2"/>
                </a:solidFill>
              </a:rPr>
              <a:t>( </a:t>
            </a:r>
            <a:r>
              <a:rPr lang="pt-BR" sz="1700">
                <a:solidFill>
                  <a:schemeClr val="dk2"/>
                </a:solidFill>
              </a:rPr>
              <a:t>🎲) afeta a </a:t>
            </a:r>
            <a:r>
              <a:rPr lang="pt-BR" sz="1700">
                <a:solidFill>
                  <a:schemeClr val="dk2"/>
                </a:solidFill>
              </a:rPr>
              <a:t>acurácia</a:t>
            </a:r>
            <a:r>
              <a:rPr lang="pt-BR" sz="1700">
                <a:solidFill>
                  <a:schemeClr val="dk2"/>
                </a:solidFill>
              </a:rPr>
              <a:t> dos modelos de linguagem.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pt-BR" sz="1700">
                <a:solidFill>
                  <a:schemeClr val="dk2"/>
                </a:solidFill>
              </a:rPr>
              <a:t>Explicação:</a:t>
            </a:r>
            <a:r>
              <a:rPr lang="pt-BR" sz="1700">
                <a:solidFill>
                  <a:schemeClr val="dk2"/>
                </a:solidFill>
              </a:rPr>
              <a:t> A tabela mostra que a adição de um número controlado de documentos aleatórios pode aumentar a </a:t>
            </a:r>
            <a:r>
              <a:rPr lang="pt-BR" sz="1700">
                <a:solidFill>
                  <a:schemeClr val="dk2"/>
                </a:solidFill>
              </a:rPr>
              <a:t>acurácia</a:t>
            </a:r>
            <a:r>
              <a:rPr lang="pt-BR" sz="1700">
                <a:solidFill>
                  <a:schemeClr val="dk2"/>
                </a:solidFill>
              </a:rPr>
              <a:t> em alguns casos, especialmente no cenário "Near", onde os documentos relevantes estão próximos da consulta.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pt-BR" sz="1700">
                <a:solidFill>
                  <a:schemeClr val="dk2"/>
                </a:solidFill>
              </a:rPr>
              <a:t>Resultados Chave: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ira Sans"/>
              <a:buChar char="○"/>
            </a:pPr>
            <a:r>
              <a:rPr lang="pt-BR" sz="1700">
                <a:solidFill>
                  <a:schemeClr val="dk2"/>
                </a:solidFill>
              </a:rPr>
              <a:t>Com 0 documentos aleatórios, os modelos têm </a:t>
            </a:r>
            <a:r>
              <a:rPr lang="pt-BR" sz="1700">
                <a:solidFill>
                  <a:schemeClr val="dk2"/>
                </a:solidFill>
              </a:rPr>
              <a:t>acurácia</a:t>
            </a:r>
            <a:r>
              <a:rPr lang="pt-BR" sz="1700">
                <a:solidFill>
                  <a:schemeClr val="dk2"/>
                </a:solidFill>
              </a:rPr>
              <a:t> moderada.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ira Sans"/>
              <a:buChar char="○"/>
            </a:pPr>
            <a:r>
              <a:rPr lang="pt-BR" sz="1700">
                <a:solidFill>
                  <a:schemeClr val="dk2"/>
                </a:solidFill>
              </a:rPr>
              <a:t>Adicionando 2 a 4 documentos aleatórios, a </a:t>
            </a:r>
            <a:r>
              <a:rPr lang="pt-BR" sz="1700">
                <a:solidFill>
                  <a:schemeClr val="dk2"/>
                </a:solidFill>
              </a:rPr>
              <a:t>acurácia</a:t>
            </a:r>
            <a:r>
              <a:rPr lang="pt-BR" sz="1700">
                <a:solidFill>
                  <a:schemeClr val="dk2"/>
                </a:solidFill>
              </a:rPr>
              <a:t> melhora em certos modelos, como Llama2 e Phi-2.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559"/>
              <a:t>Resultados: Impacto dos Documentos Aleatórios</a:t>
            </a:r>
            <a:endParaRPr sz="3559"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375" y="1552975"/>
            <a:ext cx="6121626" cy="284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Explorando documentos aleat</a:t>
            </a:r>
            <a:r>
              <a:rPr lang="pt-BR"/>
              <a:t>órios</a:t>
            </a:r>
            <a:endParaRPr/>
          </a:p>
        </p:txBody>
      </p:sp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7200">
                <a:solidFill>
                  <a:srgbClr val="EB976D"/>
                </a:solidFill>
              </a:rPr>
              <a:t>‹#›</a:t>
            </a:fld>
            <a:endParaRPr sz="3200">
              <a:solidFill>
                <a:srgbClr val="EB976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2"/>
                </a:solidFill>
              </a:rPr>
              <a:t>Modelos:</a:t>
            </a:r>
            <a:r>
              <a:rPr lang="pt-BR" sz="2600">
                <a:solidFill>
                  <a:schemeClr val="dk2"/>
                </a:solidFill>
              </a:rPr>
              <a:t> LLaMA2, Falcon, Phi-2, MPT.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2"/>
                </a:solidFill>
              </a:rPr>
              <a:t>Desempenho:</a:t>
            </a:r>
            <a:endParaRPr b="1" sz="2600">
              <a:solidFill>
                <a:schemeClr val="dk2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ira Sans"/>
              <a:buChar char="●"/>
            </a:pPr>
            <a:r>
              <a:rPr lang="pt-BR" sz="2600">
                <a:solidFill>
                  <a:schemeClr val="dk2"/>
                </a:solidFill>
              </a:rPr>
              <a:t>Todos os modelos se beneficiaram da inclusão de documentos aleatórios.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b="1" lang="pt-BR" sz="2600">
                <a:solidFill>
                  <a:schemeClr val="dk2"/>
                </a:solidFill>
              </a:rPr>
              <a:t>Ruído controlado</a:t>
            </a:r>
            <a:r>
              <a:rPr lang="pt-BR" sz="2600">
                <a:solidFill>
                  <a:schemeClr val="dk2"/>
                </a:solidFill>
              </a:rPr>
              <a:t> foi especialmente benéfico em modelos maiores como LLaMA2.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Comparação:</a:t>
            </a:r>
            <a:r>
              <a:rPr lang="pt-BR" sz="2600">
                <a:solidFill>
                  <a:schemeClr val="dk2"/>
                </a:solidFill>
              </a:rPr>
              <a:t> Modelos menores, como Phi-2, ainda se beneficiaram, mas com impacto menor em relação aos modelos maiores.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4360"/>
              <a:t>Modelos Testados e Resultados Gerais</a:t>
            </a:r>
            <a:endParaRPr sz="4360"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374"/>
              <a:buFont typeface="Fira Sans"/>
              <a:buNone/>
            </a:pPr>
            <a:r>
              <a:rPr lang="pt-BR" sz="2924"/>
              <a:t>Modelos Testados e Resultados Gerais - Avaliação de Modelos Usando Contriever e BM25</a:t>
            </a:r>
            <a:endParaRPr sz="4360"/>
          </a:p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81" y="1164389"/>
            <a:ext cx="10616381" cy="4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Florin Cuconasu</a:t>
            </a:r>
            <a:r>
              <a:rPr lang="pt-BR" sz="2500">
                <a:solidFill>
                  <a:schemeClr val="dk2"/>
                </a:solidFill>
              </a:rPr>
              <a:t> (Sapienza University of Rome)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Giovanni Trappolini</a:t>
            </a:r>
            <a:r>
              <a:rPr lang="pt-BR" sz="2500">
                <a:solidFill>
                  <a:schemeClr val="dk2"/>
                </a:solidFill>
              </a:rPr>
              <a:t> (Sapienza University of Rome)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Federico Siciliano</a:t>
            </a:r>
            <a:r>
              <a:rPr lang="pt-BR" sz="2500">
                <a:solidFill>
                  <a:schemeClr val="dk2"/>
                </a:solidFill>
              </a:rPr>
              <a:t> (Sapienza University of Rome)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Simone Filice</a:t>
            </a:r>
            <a:r>
              <a:rPr lang="pt-BR" sz="2500">
                <a:solidFill>
                  <a:schemeClr val="dk2"/>
                </a:solidFill>
              </a:rPr>
              <a:t> (Technology Innovation Institute)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Cesare Campagnano</a:t>
            </a:r>
            <a:r>
              <a:rPr lang="pt-BR" sz="2500">
                <a:solidFill>
                  <a:schemeClr val="dk2"/>
                </a:solidFill>
              </a:rPr>
              <a:t> (Sapienza University of Rome)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Yoelle Maarek</a:t>
            </a:r>
            <a:r>
              <a:rPr lang="pt-BR" sz="2500">
                <a:solidFill>
                  <a:schemeClr val="dk2"/>
                </a:solidFill>
              </a:rPr>
              <a:t> (Technology Innovation Institute)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Nicola Tonellotto</a:t>
            </a:r>
            <a:r>
              <a:rPr lang="pt-BR" sz="2500">
                <a:solidFill>
                  <a:schemeClr val="dk2"/>
                </a:solidFill>
              </a:rPr>
              <a:t> (University of Pisa)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•"/>
            </a:pPr>
            <a:r>
              <a:rPr b="1" lang="pt-BR" sz="2500">
                <a:solidFill>
                  <a:schemeClr val="dk2"/>
                </a:solidFill>
              </a:rPr>
              <a:t>Fabrizio Silvestri</a:t>
            </a:r>
            <a:r>
              <a:rPr lang="pt-BR" sz="2500">
                <a:solidFill>
                  <a:schemeClr val="dk2"/>
                </a:solidFill>
              </a:rPr>
              <a:t> (Sapienza University of Rome)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</a:pPr>
            <a:r>
              <a:rPr lang="pt-BR"/>
              <a:t>Autores: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99475" y="1400575"/>
            <a:ext cx="55608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pt-BR" sz="1600">
                <a:solidFill>
                  <a:schemeClr val="dk2"/>
                </a:solidFill>
              </a:rPr>
              <a:t>Objetivo:</a:t>
            </a:r>
            <a:r>
              <a:rPr lang="pt-BR" sz="1600">
                <a:solidFill>
                  <a:schemeClr val="dk2"/>
                </a:solidFill>
              </a:rPr>
              <a:t> Comparar os resultados obtidos com os métodos de recuperação de documentos </a:t>
            </a:r>
            <a:r>
              <a:rPr b="1" lang="pt-BR" sz="1600">
                <a:solidFill>
                  <a:schemeClr val="dk2"/>
                </a:solidFill>
              </a:rPr>
              <a:t>Contriever</a:t>
            </a:r>
            <a:r>
              <a:rPr lang="pt-BR" sz="1600">
                <a:solidFill>
                  <a:schemeClr val="dk2"/>
                </a:solidFill>
              </a:rPr>
              <a:t> (recuperação densa) e </a:t>
            </a:r>
            <a:r>
              <a:rPr b="1" lang="pt-BR" sz="1600">
                <a:solidFill>
                  <a:schemeClr val="dk2"/>
                </a:solidFill>
              </a:rPr>
              <a:t>BM25</a:t>
            </a:r>
            <a:r>
              <a:rPr lang="pt-BR" sz="1600">
                <a:solidFill>
                  <a:schemeClr val="dk2"/>
                </a:solidFill>
              </a:rPr>
              <a:t> (recuperação esparsa).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pt-BR" sz="1600">
                <a:solidFill>
                  <a:schemeClr val="dk2"/>
                </a:solidFill>
              </a:rPr>
              <a:t>Explicação:</a:t>
            </a:r>
            <a:r>
              <a:rPr lang="pt-BR" sz="1600">
                <a:solidFill>
                  <a:schemeClr val="dk2"/>
                </a:solidFill>
              </a:rPr>
              <a:t> A tabela compara a </a:t>
            </a:r>
            <a:r>
              <a:rPr lang="pt-BR" sz="1600">
                <a:solidFill>
                  <a:schemeClr val="dk2"/>
                </a:solidFill>
              </a:rPr>
              <a:t>acurácia</a:t>
            </a:r>
            <a:r>
              <a:rPr lang="pt-BR" sz="1600">
                <a:solidFill>
                  <a:schemeClr val="dk2"/>
                </a:solidFill>
              </a:rPr>
              <a:t> dos modelos usando os dois métodos de recuperação. O Contriever, que utiliza vetores de baixa dimensão para capturar relações semânticas, apresenta resultados piores em geral do que o BM25, que usa recuperação baseada em palavras-chave.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pt-BR" sz="1600">
                <a:solidFill>
                  <a:schemeClr val="dk2"/>
                </a:solidFill>
              </a:rPr>
              <a:t>Resultados Chave: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"/>
              <a:buChar char="○"/>
            </a:pPr>
            <a:r>
              <a:rPr lang="pt-BR" sz="1600">
                <a:solidFill>
                  <a:schemeClr val="dk2"/>
                </a:solidFill>
              </a:rPr>
              <a:t>O BM25 obteve resultados melhores de forma geral.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pt-BR" sz="1600">
                <a:solidFill>
                  <a:schemeClr val="dk2"/>
                </a:solidFill>
              </a:rPr>
              <a:t>Documentos aleatórios melhoram a acurácia independente do método de recuperação.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374"/>
              <a:buFont typeface="Fira Sans"/>
              <a:buNone/>
            </a:pPr>
            <a:r>
              <a:rPr lang="pt-BR" sz="2924"/>
              <a:t>Modelos Testados e Resultados Gerais - Avaliação de Modelos Usando Contriever e BM25</a:t>
            </a:r>
            <a:endParaRPr sz="2924"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675" y="2065012"/>
            <a:ext cx="6079324" cy="272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pt-BR" sz="2400">
                <a:solidFill>
                  <a:schemeClr val="dk2"/>
                </a:solidFill>
              </a:rPr>
              <a:t>Similaridade da Fonte: </a:t>
            </a:r>
            <a:r>
              <a:rPr lang="pt-BR" sz="2400">
                <a:solidFill>
                  <a:schemeClr val="dk2"/>
                </a:solidFill>
              </a:rPr>
              <a:t>Artigos aleatórios da Wikipédia não são completamente aleatórios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pt-BR" sz="2400">
                <a:solidFill>
                  <a:schemeClr val="dk2"/>
                </a:solidFill>
              </a:rPr>
              <a:t>Mesmo estilo de escrita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pt-BR" sz="2400">
                <a:solidFill>
                  <a:schemeClr val="dk2"/>
                </a:solidFill>
              </a:rPr>
              <a:t>Fontes Diferentes</a:t>
            </a:r>
            <a:r>
              <a:rPr lang="pt-BR" sz="2400">
                <a:solidFill>
                  <a:schemeClr val="dk2"/>
                </a:solidFill>
              </a:rPr>
              <a:t>: Os documentos aleatórios foram retirados de publicações na rede social </a:t>
            </a:r>
            <a:r>
              <a:rPr b="1" lang="pt-BR" sz="2400">
                <a:solidFill>
                  <a:schemeClr val="dk2"/>
                </a:solidFill>
              </a:rPr>
              <a:t>Reddit </a:t>
            </a:r>
            <a:r>
              <a:rPr lang="pt-BR" sz="2400">
                <a:solidFill>
                  <a:schemeClr val="dk2"/>
                </a:solidFill>
              </a:rPr>
              <a:t>e </a:t>
            </a:r>
            <a:r>
              <a:rPr b="1" lang="pt-BR" sz="2400">
                <a:solidFill>
                  <a:schemeClr val="dk2"/>
                </a:solidFill>
              </a:rPr>
              <a:t>Documentos sem Sentido</a:t>
            </a:r>
            <a:r>
              <a:rPr lang="pt-BR" sz="2400">
                <a:solidFill>
                  <a:schemeClr val="dk2"/>
                </a:solidFill>
              </a:rPr>
              <a:t>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36" name="Google Shape;236;p37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060"/>
              <a:t>Documentos Aleatórios de Diferentes Fontes</a:t>
            </a:r>
            <a:endParaRPr/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060"/>
              <a:t>Resultados:</a:t>
            </a:r>
            <a:r>
              <a:rPr lang="pt-BR" sz="3060"/>
              <a:t> Documentos Aleatórios de Diferentes Fontes</a:t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13" y="1250565"/>
            <a:ext cx="11036524" cy="493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27575" y="1169575"/>
            <a:ext cx="5518500" cy="4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Char char="●"/>
            </a:pPr>
            <a:r>
              <a:rPr b="1" lang="pt-BR" sz="1750">
                <a:solidFill>
                  <a:schemeClr val="dk2"/>
                </a:solidFill>
              </a:rPr>
              <a:t>Objetivo:</a:t>
            </a:r>
            <a:r>
              <a:rPr lang="pt-BR" sz="1750">
                <a:solidFill>
                  <a:schemeClr val="dk2"/>
                </a:solidFill>
              </a:rPr>
              <a:t> Comparar o impacto de documentos aleatórios de fontes diferentes, como </a:t>
            </a:r>
            <a:r>
              <a:rPr b="1" lang="pt-BR" sz="1750">
                <a:solidFill>
                  <a:schemeClr val="dk2"/>
                </a:solidFill>
              </a:rPr>
              <a:t>Reddit</a:t>
            </a:r>
            <a:r>
              <a:rPr lang="pt-BR" sz="1750">
                <a:solidFill>
                  <a:schemeClr val="dk2"/>
                </a:solidFill>
              </a:rPr>
              <a:t> e sequências de palavras sem sentido.</a:t>
            </a:r>
            <a:endParaRPr sz="1750">
              <a:solidFill>
                <a:schemeClr val="dk2"/>
              </a:solidFill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Char char="●"/>
            </a:pPr>
            <a:r>
              <a:rPr b="1" lang="pt-BR" sz="1750">
                <a:solidFill>
                  <a:schemeClr val="dk2"/>
                </a:solidFill>
              </a:rPr>
              <a:t>Explicação:</a:t>
            </a:r>
            <a:r>
              <a:rPr lang="pt-BR" sz="1750">
                <a:solidFill>
                  <a:schemeClr val="dk2"/>
                </a:solidFill>
              </a:rPr>
              <a:t> A tabela compara o desempenho dos modelos ao lidar com documentos aleatórios retirados do Reddit e de sequências de palavras sem significado.</a:t>
            </a:r>
            <a:endParaRPr sz="1750">
              <a:solidFill>
                <a:schemeClr val="dk2"/>
              </a:solidFill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Char char="●"/>
            </a:pPr>
            <a:r>
              <a:rPr b="1" lang="pt-BR" sz="1750">
                <a:solidFill>
                  <a:schemeClr val="dk2"/>
                </a:solidFill>
              </a:rPr>
              <a:t>Resultados Chave:</a:t>
            </a:r>
            <a:endParaRPr b="1" sz="1750">
              <a:solidFill>
                <a:schemeClr val="dk2"/>
              </a:solidFill>
            </a:endParaRPr>
          </a:p>
          <a:p>
            <a:pPr indent="-339725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Fira Sans"/>
              <a:buChar char="○"/>
            </a:pPr>
            <a:r>
              <a:rPr lang="pt-BR" sz="1750">
                <a:solidFill>
                  <a:schemeClr val="dk2"/>
                </a:solidFill>
              </a:rPr>
              <a:t>Documentos do Reddit, embora aleatórios, oferecem mais coerência, resultando em melhor </a:t>
            </a:r>
            <a:r>
              <a:rPr lang="pt-BR" sz="1750">
                <a:solidFill>
                  <a:schemeClr val="dk2"/>
                </a:solidFill>
              </a:rPr>
              <a:t>acurácia</a:t>
            </a:r>
            <a:r>
              <a:rPr lang="pt-BR" sz="1750">
                <a:solidFill>
                  <a:schemeClr val="dk2"/>
                </a:solidFill>
              </a:rPr>
              <a:t> em alguns modelos.</a:t>
            </a:r>
            <a:endParaRPr sz="1750">
              <a:solidFill>
                <a:schemeClr val="dk2"/>
              </a:solidFill>
            </a:endParaRPr>
          </a:p>
          <a:p>
            <a:pPr indent="-339725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Fira Sans"/>
              <a:buChar char="○"/>
            </a:pPr>
            <a:r>
              <a:rPr lang="pt-BR" sz="1750">
                <a:solidFill>
                  <a:schemeClr val="dk2"/>
                </a:solidFill>
              </a:rPr>
              <a:t>Documentos de palavras sem sentido também mostram resultados positivos, apesar de levemente menores, comparados ao caso </a:t>
            </a:r>
            <a:r>
              <a:rPr b="1" lang="pt-BR" sz="1750">
                <a:solidFill>
                  <a:schemeClr val="dk2"/>
                </a:solidFill>
              </a:rPr>
              <a:t>Wikipédia</a:t>
            </a:r>
            <a:r>
              <a:rPr lang="pt-BR" sz="1750">
                <a:solidFill>
                  <a:schemeClr val="dk2"/>
                </a:solidFill>
              </a:rPr>
              <a:t>.</a:t>
            </a:r>
            <a:endParaRPr sz="175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2"/>
              </a:solidFill>
            </a:endParaRPr>
          </a:p>
        </p:txBody>
      </p:sp>
      <p:sp>
        <p:nvSpPr>
          <p:cNvPr id="251" name="Google Shape;251;p39"/>
          <p:cNvSpPr txBox="1"/>
          <p:nvPr>
            <p:ph type="title"/>
          </p:nvPr>
        </p:nvSpPr>
        <p:spPr>
          <a:xfrm>
            <a:off x="1141425" y="66176"/>
            <a:ext cx="10914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060"/>
              <a:t>Resultados: Documentos Aleatórios de Diferentes Fontes</a:t>
            </a:r>
            <a:endParaRPr sz="3060"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900" y="2071450"/>
            <a:ext cx="6077102" cy="27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</a:t>
            </a:r>
            <a:r>
              <a:rPr lang="pt-BR"/>
              <a:t>ão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7200">
                <a:solidFill>
                  <a:srgbClr val="EB976D"/>
                </a:solidFill>
              </a:rPr>
              <a:t>‹#›</a:t>
            </a:fld>
            <a:endParaRPr sz="3200">
              <a:solidFill>
                <a:srgbClr val="EB976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chemeClr val="dk2"/>
                </a:solidFill>
              </a:rPr>
              <a:t>Melhoria no design de sistemas RAG:</a:t>
            </a:r>
            <a:r>
              <a:rPr lang="pt-BR" sz="2500">
                <a:solidFill>
                  <a:schemeClr val="dk2"/>
                </a:solidFill>
              </a:rPr>
              <a:t> As descobertas sugerem novas maneiras de estruturar a recuperação de documentos para aumentar a eficácia dos LLMs.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chemeClr val="dk2"/>
                </a:solidFill>
              </a:rPr>
              <a:t>Aplicações:</a:t>
            </a:r>
            <a:endParaRPr b="1"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Sistemas de FAQ e Chatbots:</a:t>
            </a:r>
            <a:r>
              <a:rPr lang="pt-BR" sz="2500">
                <a:solidFill>
                  <a:schemeClr val="dk2"/>
                </a:solidFill>
              </a:rPr>
              <a:t> A adição controlada de documentos aleatórios pode aumentar a </a:t>
            </a:r>
            <a:r>
              <a:rPr lang="pt-BR" sz="2500">
                <a:solidFill>
                  <a:schemeClr val="dk2"/>
                </a:solidFill>
              </a:rPr>
              <a:t>acurácia</a:t>
            </a:r>
            <a:r>
              <a:rPr lang="pt-BR" sz="2500">
                <a:solidFill>
                  <a:schemeClr val="dk2"/>
                </a:solidFill>
              </a:rPr>
              <a:t> de respostas.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Consultas jurídicas ou médicas:</a:t>
            </a:r>
            <a:r>
              <a:rPr lang="pt-BR" sz="2500">
                <a:solidFill>
                  <a:schemeClr val="dk2"/>
                </a:solidFill>
              </a:rPr>
              <a:t> Recuperação de informações relevantes para fornecer respostas precisas.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2"/>
                </a:solidFill>
              </a:rPr>
              <a:t>Benefícios:</a:t>
            </a:r>
            <a:r>
              <a:rPr lang="pt-BR" sz="2500">
                <a:solidFill>
                  <a:schemeClr val="dk2"/>
                </a:solidFill>
              </a:rPr>
              <a:t> Melhor desempenho em áreas com alta demanda de </a:t>
            </a:r>
            <a:r>
              <a:rPr lang="pt-BR" sz="2500">
                <a:solidFill>
                  <a:schemeClr val="dk2"/>
                </a:solidFill>
              </a:rPr>
              <a:t>acurácia</a:t>
            </a:r>
            <a:r>
              <a:rPr lang="pt-BR" sz="2500">
                <a:solidFill>
                  <a:schemeClr val="dk2"/>
                </a:solidFill>
              </a:rPr>
              <a:t>, como atendimento ao cliente, consultoria e sistemas de apoio à decisão.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ct val="100000"/>
              <a:buFont typeface="Fira Sans"/>
              <a:buNone/>
            </a:pPr>
            <a:r>
              <a:rPr lang="pt-BR"/>
              <a:t> Implicações Práticas dos Resultados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74" name="Google Shape;274;p42"/>
          <p:cNvSpPr txBox="1"/>
          <p:nvPr>
            <p:ph type="title"/>
          </p:nvPr>
        </p:nvSpPr>
        <p:spPr>
          <a:xfrm>
            <a:off x="1155475" y="66175"/>
            <a:ext cx="109146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ct val="169930"/>
              <a:buFont typeface="Fira Sans"/>
              <a:buNone/>
            </a:pPr>
            <a:r>
              <a:rPr lang="pt-BR" sz="2860"/>
              <a:t> Implicações Práticas dos Resultados - Desempenho do Modelo Falcon em Documentos Aleatórios</a:t>
            </a:r>
            <a:endParaRPr/>
          </a:p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12" y="795575"/>
            <a:ext cx="5747025" cy="52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399475" y="1501425"/>
            <a:ext cx="6122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pt-BR" sz="1900">
                <a:solidFill>
                  <a:schemeClr val="dk2"/>
                </a:solidFill>
              </a:rPr>
              <a:t>Objetivo:</a:t>
            </a:r>
            <a:r>
              <a:rPr lang="pt-BR" sz="1900">
                <a:solidFill>
                  <a:schemeClr val="dk2"/>
                </a:solidFill>
              </a:rPr>
              <a:t> Avaliar o impacto dos documentos aleatórios no modelo Falcon-7b.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pt-BR" sz="1900">
                <a:solidFill>
                  <a:schemeClr val="dk2"/>
                </a:solidFill>
              </a:rPr>
              <a:t>Explicação:</a:t>
            </a:r>
            <a:r>
              <a:rPr lang="pt-BR" sz="1900">
                <a:solidFill>
                  <a:schemeClr val="dk2"/>
                </a:solidFill>
              </a:rPr>
              <a:t> A tabela mostra que o modelo Falcon-7b responde bem à adição de um pequeno número de documentos aleatórios, mas perde </a:t>
            </a:r>
            <a:r>
              <a:rPr lang="pt-BR" sz="1900">
                <a:solidFill>
                  <a:schemeClr val="dk2"/>
                </a:solidFill>
              </a:rPr>
              <a:t>acurácia</a:t>
            </a:r>
            <a:r>
              <a:rPr lang="pt-BR" sz="1900">
                <a:solidFill>
                  <a:schemeClr val="dk2"/>
                </a:solidFill>
              </a:rPr>
              <a:t> conforme mais documentos aleatórios são introduzidos. Isso reforça a ideia de que </a:t>
            </a:r>
            <a:r>
              <a:rPr b="1" lang="pt-BR" sz="1900">
                <a:solidFill>
                  <a:schemeClr val="dk2"/>
                </a:solidFill>
              </a:rPr>
              <a:t>ruído controlado</a:t>
            </a:r>
            <a:r>
              <a:rPr lang="pt-BR" sz="1900">
                <a:solidFill>
                  <a:schemeClr val="dk2"/>
                </a:solidFill>
              </a:rPr>
              <a:t> é benéfico, mas em excesso pode prejudicar o modelo.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pt-BR" sz="1900">
                <a:solidFill>
                  <a:schemeClr val="dk2"/>
                </a:solidFill>
              </a:rPr>
              <a:t>Resultados Chave:</a:t>
            </a:r>
            <a:endParaRPr b="1" sz="1900">
              <a:solidFill>
                <a:schemeClr val="dk2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900">
                <a:solidFill>
                  <a:schemeClr val="dk2"/>
                </a:solidFill>
              </a:rPr>
              <a:t>P</a:t>
            </a:r>
            <a:r>
              <a:rPr lang="pt-BR" sz="1900">
                <a:solidFill>
                  <a:schemeClr val="dk2"/>
                </a:solidFill>
              </a:rPr>
              <a:t>equena quantidade de documentos aleatórios melhora a acurácia, mas conforme o número de documentos aumenta, a acurácia começa a cair.</a:t>
            </a:r>
            <a:br>
              <a:rPr lang="pt-BR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82" name="Google Shape;282;p43"/>
          <p:cNvSpPr txBox="1"/>
          <p:nvPr>
            <p:ph type="title"/>
          </p:nvPr>
        </p:nvSpPr>
        <p:spPr>
          <a:xfrm>
            <a:off x="1155475" y="66176"/>
            <a:ext cx="109146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2860"/>
              <a:t> Implicações Práticas dos Resultados - Desempenho do Modelo Falcon em Documentos Aleatórios</a:t>
            </a:r>
            <a:endParaRPr sz="2860"/>
          </a:p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575" y="1197776"/>
            <a:ext cx="5289505" cy="484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b="1" lang="pt-BR" sz="2300">
                <a:solidFill>
                  <a:schemeClr val="dk2"/>
                </a:solidFill>
              </a:rPr>
              <a:t>RAG vs. Modelos Baseados em Memória:</a:t>
            </a:r>
            <a:r>
              <a:rPr lang="pt-BR" sz="2300">
                <a:solidFill>
                  <a:schemeClr val="dk2"/>
                </a:solidFill>
              </a:rPr>
              <a:t> Modelos baseados em memória (que armazenam informações para uso posterior) são limitados por sua base de conhecimento pré-treinada, enquanto RAG pode acessar informações atualizadas.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b="1" lang="pt-BR" sz="2300">
                <a:solidFill>
                  <a:schemeClr val="dk2"/>
                </a:solidFill>
              </a:rPr>
              <a:t>RAG vs. Recuperação Esparsa Tradicional:</a:t>
            </a:r>
            <a:r>
              <a:rPr lang="pt-BR" sz="2300">
                <a:solidFill>
                  <a:schemeClr val="dk2"/>
                </a:solidFill>
              </a:rPr>
              <a:t> A recuperação densa em RAG captura melhor as relações semânticas, enquanto a recuperação esparsa foca em palavras exatas, perdendo sinônimos ou variações.</a:t>
            </a:r>
            <a:endParaRPr sz="2300">
              <a:solidFill>
                <a:schemeClr val="dk2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</a:pPr>
            <a:r>
              <a:rPr b="1" lang="pt-BR" sz="2300">
                <a:solidFill>
                  <a:schemeClr val="dk2"/>
                </a:solidFill>
              </a:rPr>
              <a:t>Conclusão:</a:t>
            </a:r>
            <a:r>
              <a:rPr lang="pt-BR" sz="2300">
                <a:solidFill>
                  <a:schemeClr val="dk2"/>
                </a:solidFill>
              </a:rPr>
              <a:t> RAG supera abordagens tradicionais ao combinar a força de LLMs com informações atualizadas e relevantes.</a:t>
            </a:r>
            <a:endParaRPr sz="2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ct val="100000"/>
              <a:buFont typeface="Fira Sans"/>
              <a:buNone/>
            </a:pPr>
            <a:r>
              <a:rPr lang="pt-BR"/>
              <a:t>Comparação com Outras Abordagens</a:t>
            </a:r>
            <a:endParaRPr/>
          </a:p>
        </p:txBody>
      </p:sp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Impacto limitado de distrativos:</a:t>
            </a:r>
            <a:r>
              <a:rPr lang="pt-BR" sz="2500">
                <a:solidFill>
                  <a:schemeClr val="dk2"/>
                </a:solidFill>
              </a:rPr>
              <a:t> Em alguns casos, os distrativos não prejudicam tanto o desempenho, o que sugere que nem todo documento distrativo é igualmente problemático.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Dependência do Dataset:</a:t>
            </a:r>
            <a:r>
              <a:rPr lang="pt-BR" sz="2500">
                <a:solidFill>
                  <a:schemeClr val="dk2"/>
                </a:solidFill>
              </a:rPr>
              <a:t> O estudo usou o dataset </a:t>
            </a:r>
            <a:r>
              <a:rPr b="1" lang="pt-BR" sz="2500">
                <a:solidFill>
                  <a:schemeClr val="dk2"/>
                </a:solidFill>
              </a:rPr>
              <a:t>Natural Questions</a:t>
            </a:r>
            <a:r>
              <a:rPr lang="pt-BR" sz="2500">
                <a:solidFill>
                  <a:schemeClr val="dk2"/>
                </a:solidFill>
              </a:rPr>
              <a:t>, mas os resultados podem variar com outros datasets.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Contexto da Recuperação Aleatória:</a:t>
            </a:r>
            <a:r>
              <a:rPr lang="pt-BR" sz="2500">
                <a:solidFill>
                  <a:schemeClr val="dk2"/>
                </a:solidFill>
              </a:rPr>
              <a:t> O impacto positivo dos documentos aleatórios pode depender de características específicas do dataset e do LLM utilizado.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</a:pPr>
            <a:r>
              <a:rPr lang="pt-BR"/>
              <a:t>Limitações do Estudo</a:t>
            </a:r>
            <a:endParaRPr/>
          </a:p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7200">
                <a:solidFill>
                  <a:srgbClr val="EB976D"/>
                </a:solidFill>
              </a:rPr>
              <a:t>‹#›</a:t>
            </a:fld>
            <a:endParaRPr sz="3200">
              <a:solidFill>
                <a:srgbClr val="EB976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chemeClr val="dk2"/>
                </a:solidFill>
              </a:rPr>
              <a:t>Heurísticas:</a:t>
            </a:r>
            <a:r>
              <a:rPr lang="pt-BR" sz="2500">
                <a:solidFill>
                  <a:schemeClr val="dk2"/>
                </a:solidFill>
              </a:rPr>
              <a:t> Regras práticas derivadas dos resultados do estudo para melhorar o desempenho do sistema RAG.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Heurística 1:</a:t>
            </a:r>
            <a:r>
              <a:rPr lang="pt-BR" sz="2500">
                <a:solidFill>
                  <a:schemeClr val="dk2"/>
                </a:solidFill>
              </a:rPr>
              <a:t> Priorizar documentos relevantes próximos à consulta, evitando distrativos.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Heurística 2:</a:t>
            </a:r>
            <a:r>
              <a:rPr lang="pt-BR" sz="2500">
                <a:solidFill>
                  <a:schemeClr val="dk2"/>
                </a:solidFill>
              </a:rPr>
              <a:t> Incluir um número controlado de documentos aleatórios para melhorar a diversidade do contexto.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Heurística 3:</a:t>
            </a:r>
            <a:r>
              <a:rPr lang="pt-BR" sz="2500">
                <a:solidFill>
                  <a:schemeClr val="dk2"/>
                </a:solidFill>
              </a:rPr>
              <a:t> Evitar a inclusão de muitos documentos distrativos, principalmente quando estão muito próximos à consulta.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04" name="Google Shape;304;p46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</a:pPr>
            <a:r>
              <a:rPr lang="pt-BR"/>
              <a:t>Heurísticas Propostas pelo Estudo</a:t>
            </a:r>
            <a:endParaRPr/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374700" y="14733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</a:pPr>
            <a:r>
              <a:rPr b="1" lang="pt-BR" sz="2700">
                <a:solidFill>
                  <a:schemeClr val="dk2"/>
                </a:solidFill>
              </a:rPr>
              <a:t>Principais Descobertas:</a:t>
            </a:r>
            <a:endParaRPr b="1" sz="2700">
              <a:solidFill>
                <a:schemeClr val="dk2"/>
              </a:solidFill>
            </a:endParaRPr>
          </a:p>
          <a:p>
            <a:pPr indent="-4000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</a:pPr>
            <a:r>
              <a:rPr lang="pt-BR" sz="2700">
                <a:solidFill>
                  <a:schemeClr val="dk2"/>
                </a:solidFill>
              </a:rPr>
              <a:t>Documentos distrativos prejudicam a </a:t>
            </a:r>
            <a:r>
              <a:rPr lang="pt-BR" sz="2700">
                <a:solidFill>
                  <a:schemeClr val="dk2"/>
                </a:solidFill>
              </a:rPr>
              <a:t>acurácia</a:t>
            </a:r>
            <a:r>
              <a:rPr lang="pt-BR" sz="2700">
                <a:solidFill>
                  <a:schemeClr val="dk2"/>
                </a:solidFill>
              </a:rPr>
              <a:t> quando estão muito próximos da consulta.</a:t>
            </a:r>
            <a:endParaRPr sz="2700">
              <a:solidFill>
                <a:schemeClr val="dk2"/>
              </a:solidFill>
            </a:endParaRPr>
          </a:p>
          <a:p>
            <a:pPr indent="-4000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</a:pPr>
            <a:r>
              <a:rPr lang="pt-BR" sz="2700">
                <a:solidFill>
                  <a:schemeClr val="dk2"/>
                </a:solidFill>
              </a:rPr>
              <a:t>Documentos aleatórios, de forma controlada, melhoram a </a:t>
            </a:r>
            <a:r>
              <a:rPr lang="pt-BR" sz="2700">
                <a:solidFill>
                  <a:schemeClr val="dk2"/>
                </a:solidFill>
              </a:rPr>
              <a:t>acurácia</a:t>
            </a:r>
            <a:r>
              <a:rPr lang="pt-BR" sz="2700">
                <a:solidFill>
                  <a:schemeClr val="dk2"/>
                </a:solidFill>
              </a:rPr>
              <a:t> do LLM.</a:t>
            </a:r>
            <a:endParaRPr sz="2700">
              <a:solidFill>
                <a:schemeClr val="dk2"/>
              </a:solidFill>
            </a:endParaRPr>
          </a:p>
          <a:p>
            <a:pPr indent="-4000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○"/>
            </a:pPr>
            <a:r>
              <a:rPr lang="pt-BR" sz="2700">
                <a:solidFill>
                  <a:schemeClr val="dk2"/>
                </a:solidFill>
              </a:rPr>
              <a:t>A posição dos documentos é crítica para o desempenho do sistema.</a:t>
            </a:r>
            <a:endParaRPr sz="2700">
              <a:solidFill>
                <a:schemeClr val="dk2"/>
              </a:solidFill>
            </a:endParaRPr>
          </a:p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Char char="●"/>
            </a:pPr>
            <a:r>
              <a:rPr b="1" lang="pt-BR" sz="2700">
                <a:solidFill>
                  <a:schemeClr val="dk2"/>
                </a:solidFill>
              </a:rPr>
              <a:t>Relevância:</a:t>
            </a:r>
            <a:r>
              <a:rPr lang="pt-BR" sz="2700">
                <a:solidFill>
                  <a:schemeClr val="dk2"/>
                </a:solidFill>
              </a:rPr>
              <a:t> As descobertas podem redefinir como os sistemas RAG são implementados, oferecendo novas direções para otimizar a recuperação e geração de respostas.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pt-BR" sz="2400">
                <a:solidFill>
                  <a:schemeClr val="dk2"/>
                </a:solidFill>
              </a:rPr>
              <a:t>Melhoria na Recuperação de Documentos:</a:t>
            </a:r>
            <a:r>
              <a:rPr lang="pt-BR" sz="2400">
                <a:solidFill>
                  <a:schemeClr val="dk2"/>
                </a:solidFill>
              </a:rPr>
              <a:t> Desenvolver novas técnicas de recuperação que integrem de maneira mais eficiente a ideia de </a:t>
            </a:r>
            <a:r>
              <a:rPr b="1" lang="pt-BR" sz="2400">
                <a:solidFill>
                  <a:schemeClr val="dk2"/>
                </a:solidFill>
              </a:rPr>
              <a:t>ruído controlado</a:t>
            </a:r>
            <a:r>
              <a:rPr lang="pt-BR" sz="2400">
                <a:solidFill>
                  <a:schemeClr val="dk2"/>
                </a:solidFill>
              </a:rPr>
              <a:t> para diversos contextos.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pt-BR" sz="2400">
                <a:solidFill>
                  <a:schemeClr val="dk2"/>
                </a:solidFill>
              </a:rPr>
              <a:t>Adaptação para Diferentes Domínios:</a:t>
            </a:r>
            <a:r>
              <a:rPr lang="pt-BR" sz="2400">
                <a:solidFill>
                  <a:schemeClr val="dk2"/>
                </a:solidFill>
              </a:rPr>
              <a:t> Testar as heurísticas propostas em áreas como direito, medicina e engenharia para verificar se os resultados são consistentes.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pt-BR" sz="2400">
                <a:solidFill>
                  <a:schemeClr val="dk2"/>
                </a:solidFill>
              </a:rPr>
              <a:t>Integração com Outros Modelos:</a:t>
            </a:r>
            <a:r>
              <a:rPr lang="pt-BR" sz="2400">
                <a:solidFill>
                  <a:schemeClr val="dk2"/>
                </a:solidFill>
              </a:rPr>
              <a:t> Explorar como diferentes arquiteturas de LLM podem reagir às mesmas estratégias de recuperação.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ct val="100000"/>
              <a:buFont typeface="Fira Sans"/>
              <a:buNone/>
            </a:pPr>
            <a:r>
              <a:rPr lang="pt-BR"/>
              <a:t>Próximos Passos e Pesquisas Futuras</a:t>
            </a:r>
            <a:endParaRPr/>
          </a:p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ctrTitle"/>
          </p:nvPr>
        </p:nvSpPr>
        <p:spPr>
          <a:xfrm>
            <a:off x="3780593" y="800861"/>
            <a:ext cx="8254849" cy="346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6000"/>
              <a:buFont typeface="Fira Sans"/>
              <a:buNone/>
            </a:pPr>
            <a:r>
              <a:rPr lang="pt-BR"/>
              <a:t>FIM</a:t>
            </a:r>
            <a:endParaRPr/>
          </a:p>
        </p:txBody>
      </p:sp>
      <p:sp>
        <p:nvSpPr>
          <p:cNvPr id="325" name="Google Shape;325;p49"/>
          <p:cNvSpPr txBox="1"/>
          <p:nvPr>
            <p:ph idx="1" type="subTitle"/>
          </p:nvPr>
        </p:nvSpPr>
        <p:spPr>
          <a:xfrm>
            <a:off x="3780593" y="4414058"/>
            <a:ext cx="8289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2400"/>
              <a:buNone/>
            </a:pPr>
            <a:r>
              <a:rPr lang="pt-BR"/>
              <a:t>Obrigado pela sua atenção</a:t>
            </a:r>
            <a:endParaRPr/>
          </a:p>
        </p:txBody>
      </p:sp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b="1" lang="pt-BR" sz="2600">
                <a:solidFill>
                  <a:schemeClr val="dk2"/>
                </a:solidFill>
              </a:rPr>
              <a:t>RAG (Geração Aumentada por Recuperação):</a:t>
            </a:r>
            <a:r>
              <a:rPr lang="pt-BR" sz="2600">
                <a:solidFill>
                  <a:schemeClr val="dk2"/>
                </a:solidFill>
              </a:rPr>
              <a:t> Combinação de </a:t>
            </a:r>
            <a:r>
              <a:rPr b="1" lang="pt-BR" sz="2600">
                <a:solidFill>
                  <a:schemeClr val="dk2"/>
                </a:solidFill>
              </a:rPr>
              <a:t>Modelos de Linguagem Grandes</a:t>
            </a:r>
            <a:r>
              <a:rPr lang="pt-BR" sz="2600">
                <a:solidFill>
                  <a:schemeClr val="dk2"/>
                </a:solidFill>
              </a:rPr>
              <a:t> (LLM) com sistemas de recuperação de informações (IR).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</a:pPr>
            <a:r>
              <a:rPr b="1" lang="pt-BR" sz="2600">
                <a:solidFill>
                  <a:schemeClr val="dk2"/>
                </a:solidFill>
              </a:rPr>
              <a:t>Objetivo:</a:t>
            </a:r>
            <a:r>
              <a:rPr lang="pt-BR" sz="2600">
                <a:solidFill>
                  <a:schemeClr val="dk2"/>
                </a:solidFill>
              </a:rPr>
              <a:t> Aumentar a </a:t>
            </a:r>
            <a:r>
              <a:rPr lang="pt-BR" sz="2600">
                <a:solidFill>
                  <a:schemeClr val="dk2"/>
                </a:solidFill>
              </a:rPr>
              <a:t>acurácia</a:t>
            </a:r>
            <a:r>
              <a:rPr lang="pt-BR" sz="2600">
                <a:solidFill>
                  <a:schemeClr val="dk2"/>
                </a:solidFill>
              </a:rPr>
              <a:t> dos LLMs ao fornecer dados externos durante a geração de respostas.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ira Sans"/>
              <a:buChar char="●"/>
            </a:pPr>
            <a:r>
              <a:rPr b="1" lang="pt-BR" sz="2600">
                <a:solidFill>
                  <a:schemeClr val="dk2"/>
                </a:solidFill>
              </a:rPr>
              <a:t>Componentes:</a:t>
            </a:r>
            <a:endParaRPr b="1" sz="2600">
              <a:solidFill>
                <a:schemeClr val="dk2"/>
              </a:solidFill>
            </a:endParaRPr>
          </a:p>
          <a:p>
            <a:pPr indent="-3937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</a:pPr>
            <a:r>
              <a:rPr b="1" lang="pt-BR" sz="2600">
                <a:solidFill>
                  <a:schemeClr val="dk2"/>
                </a:solidFill>
              </a:rPr>
              <a:t>Retriever:</a:t>
            </a:r>
            <a:r>
              <a:rPr lang="pt-BR" sz="2600">
                <a:solidFill>
                  <a:schemeClr val="dk2"/>
                </a:solidFill>
              </a:rPr>
              <a:t> Responsável por recuperar documentos relevantes.</a:t>
            </a:r>
            <a:endParaRPr sz="2600">
              <a:solidFill>
                <a:schemeClr val="dk2"/>
              </a:solidFill>
            </a:endParaRPr>
          </a:p>
          <a:p>
            <a:pPr indent="-3937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</a:pPr>
            <a:r>
              <a:rPr b="1" lang="pt-BR" sz="2600">
                <a:solidFill>
                  <a:schemeClr val="dk2"/>
                </a:solidFill>
              </a:rPr>
              <a:t>Generator:</a:t>
            </a:r>
            <a:r>
              <a:rPr lang="pt-BR" sz="2600">
                <a:solidFill>
                  <a:schemeClr val="dk2"/>
                </a:solidFill>
              </a:rPr>
              <a:t> Modelo que gera as respostas com base nos documentos recuperados.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5400"/>
              <a:buFont typeface="Fira Sans"/>
              <a:buNone/>
            </a:pPr>
            <a:r>
              <a:rPr lang="pt-BR"/>
              <a:t>Introdução ao Sistema RAG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Limitação dos LLMs com contextos extensos:</a:t>
            </a:r>
            <a:r>
              <a:rPr lang="pt-BR" sz="2500">
                <a:solidFill>
                  <a:schemeClr val="dk2"/>
                </a:solidFill>
              </a:rPr>
              <a:t> Modelos de linguagem enfrentam dificuldades para lidar com grandes volumes de texto de forma eficaz, muitas vezes levando a </a:t>
            </a:r>
            <a:r>
              <a:rPr b="1" lang="pt-BR" sz="2500">
                <a:solidFill>
                  <a:schemeClr val="dk2"/>
                </a:solidFill>
              </a:rPr>
              <a:t>alucinações</a:t>
            </a:r>
            <a:r>
              <a:rPr lang="pt-BR" sz="2500">
                <a:solidFill>
                  <a:schemeClr val="dk2"/>
                </a:solidFill>
              </a:rPr>
              <a:t> — informações incorretas ou irrelevantes.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Conhecimento pré-treinado:</a:t>
            </a:r>
            <a:r>
              <a:rPr lang="pt-BR" sz="2500">
                <a:solidFill>
                  <a:schemeClr val="dk2"/>
                </a:solidFill>
              </a:rPr>
              <a:t> Muitos LLMs dependem do que aprenderam no treinamento, não conseguindo acessar informações novas ou atualizadas.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Recuperação inadequada:</a:t>
            </a:r>
            <a:r>
              <a:rPr lang="pt-BR" sz="2500">
                <a:solidFill>
                  <a:schemeClr val="dk2"/>
                </a:solidFill>
              </a:rPr>
              <a:t> O processo de recuperação pode falhar ao selecionar os documentos mais úteis, afetando a </a:t>
            </a:r>
            <a:r>
              <a:rPr lang="pt-BR" sz="2500">
                <a:solidFill>
                  <a:schemeClr val="dk2"/>
                </a:solidFill>
              </a:rPr>
              <a:t>acurácia</a:t>
            </a:r>
            <a:r>
              <a:rPr lang="pt-BR" sz="2500">
                <a:solidFill>
                  <a:schemeClr val="dk2"/>
                </a:solidFill>
              </a:rPr>
              <a:t> das respostas geradas.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ct val="100000"/>
              <a:buFont typeface="Fira Sans"/>
              <a:buNone/>
            </a:pPr>
            <a:r>
              <a:rPr lang="pt-BR"/>
              <a:t>Problemas Atuais em Sistemas RAG</a:t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</a:rPr>
              <a:t>Questão chave:</a:t>
            </a:r>
            <a:r>
              <a:rPr lang="pt-BR" sz="2400">
                <a:solidFill>
                  <a:schemeClr val="dk2"/>
                </a:solidFill>
              </a:rPr>
              <a:t> "Como diferentes tipos de documentos (relevantes, distrativos, aleatórios) afetam a acurácia dos LLMs em um sistema RAG?"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"/>
              <a:buChar char="●"/>
            </a:pPr>
            <a:r>
              <a:rPr lang="pt-BR" sz="2400">
                <a:solidFill>
                  <a:schemeClr val="dk2"/>
                </a:solidFill>
              </a:rPr>
              <a:t>Como o tipo do documento afeta?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pt-BR" sz="2400">
                <a:solidFill>
                  <a:schemeClr val="dk2"/>
                </a:solidFill>
              </a:rPr>
              <a:t>Como a quantidade de documentos afetam?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pt-BR" sz="2400">
                <a:solidFill>
                  <a:schemeClr val="dk2"/>
                </a:solidFill>
              </a:rPr>
              <a:t>Como a ordem dos documentos afeta?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4360"/>
              <a:t> O Estudo: Investigando o Poder do Ruído</a:t>
            </a:r>
            <a:endParaRPr sz="4360"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99475" y="1501425"/>
            <a:ext cx="114426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</a:rPr>
              <a:t>Documentos Relevantes:</a:t>
            </a:r>
            <a:r>
              <a:rPr lang="pt-BR" sz="2400">
                <a:solidFill>
                  <a:schemeClr val="dk2"/>
                </a:solidFill>
              </a:rPr>
              <a:t> Contêm informações diretamente ligadas à consulta e que ajudam a responder à pergunta.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</a:rPr>
              <a:t>Documentos Distrativos:</a:t>
            </a:r>
            <a:r>
              <a:rPr lang="pt-BR" sz="2400">
                <a:solidFill>
                  <a:schemeClr val="dk2"/>
                </a:solidFill>
              </a:rPr>
              <a:t> Não contêm a resposta correta, mas têm uma relação semântica com o tópico da consulta.</a:t>
            </a:r>
            <a:endParaRPr sz="2400">
              <a:solidFill>
                <a:schemeClr val="dk2"/>
              </a:solidFill>
            </a:endParaRPr>
          </a:p>
          <a:p>
            <a:pPr indent="-38100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pt-BR" sz="2400">
                <a:solidFill>
                  <a:schemeClr val="dk2"/>
                </a:solidFill>
              </a:rPr>
              <a:t>Relação semântica:</a:t>
            </a:r>
            <a:r>
              <a:rPr lang="pt-BR" sz="2400">
                <a:solidFill>
                  <a:schemeClr val="dk2"/>
                </a:solidFill>
              </a:rPr>
              <a:t> Significa que o documento fala sobre um tópico relacionado, mas não sobre o assunto exato.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"/>
              <a:buChar char="○"/>
            </a:pPr>
            <a:r>
              <a:rPr lang="pt-BR" sz="2400">
                <a:solidFill>
                  <a:schemeClr val="dk2"/>
                </a:solidFill>
              </a:rPr>
              <a:t>Exemplo: Pergunta sobre o cavalo de Napoleão, mas o documento descreve o cavalo da sua esposa.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2"/>
                </a:solidFill>
              </a:rPr>
              <a:t>Documentos Aleatórios:</a:t>
            </a:r>
            <a:r>
              <a:rPr lang="pt-BR" sz="2400">
                <a:solidFill>
                  <a:schemeClr val="dk2"/>
                </a:solidFill>
              </a:rPr>
              <a:t> Não têm qualquer relação com a consulta, funcionando como "ruído".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155469" y="66183"/>
            <a:ext cx="109146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959"/>
              <a:t>Classificação dos Documentos Recuperados</a:t>
            </a:r>
            <a:endParaRPr sz="3959"/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99475" y="1296025"/>
            <a:ext cx="11442600" cy="4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Recuperação densa:</a:t>
            </a:r>
            <a:r>
              <a:rPr lang="pt-BR" sz="2500">
                <a:solidFill>
                  <a:schemeClr val="dk2"/>
                </a:solidFill>
              </a:rPr>
              <a:t> Usa </a:t>
            </a:r>
            <a:r>
              <a:rPr b="1" lang="pt-BR" sz="2500">
                <a:solidFill>
                  <a:schemeClr val="dk2"/>
                </a:solidFill>
              </a:rPr>
              <a:t>vetores de baixa dimensão</a:t>
            </a:r>
            <a:r>
              <a:rPr lang="pt-BR" sz="2500">
                <a:solidFill>
                  <a:schemeClr val="dk2"/>
                </a:solidFill>
              </a:rPr>
              <a:t> para capturar relações semânticas entre a consulta e os documentos.</a:t>
            </a:r>
            <a:endParaRPr sz="2500">
              <a:solidFill>
                <a:schemeClr val="dk2"/>
              </a:solidFill>
            </a:endParaRPr>
          </a:p>
          <a:p>
            <a:pPr indent="-3873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</a:pPr>
            <a:r>
              <a:rPr b="1" lang="pt-BR" sz="2500">
                <a:solidFill>
                  <a:schemeClr val="dk2"/>
                </a:solidFill>
              </a:rPr>
              <a:t>Vetores de baixa dimensão:</a:t>
            </a:r>
            <a:r>
              <a:rPr lang="pt-BR" sz="2500">
                <a:solidFill>
                  <a:schemeClr val="dk2"/>
                </a:solidFill>
              </a:rPr>
              <a:t> Representações compactas que transformam palavras em números, permitindo ao sistema detectar similaridades entre palavras mesmo quando não são iguais (sinônimos).</a:t>
            </a:r>
            <a:endParaRPr sz="2500">
              <a:solidFill>
                <a:schemeClr val="dk2"/>
              </a:solidFill>
            </a:endParaRPr>
          </a:p>
          <a:p>
            <a:pPr indent="-3873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</a:pPr>
            <a:r>
              <a:rPr b="1" lang="pt-BR" sz="2500">
                <a:solidFill>
                  <a:schemeClr val="dk2"/>
                </a:solidFill>
              </a:rPr>
              <a:t>Contrievers:</a:t>
            </a:r>
            <a:r>
              <a:rPr lang="pt-BR" sz="2500">
                <a:solidFill>
                  <a:schemeClr val="dk2"/>
                </a:solidFill>
              </a:rPr>
              <a:t> Modelo de recuperação densa baseado em transformadores, como BERT, que mapeia consultas e documentos em um espaço de vetores para facilitar a recuperação.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b="1" lang="pt-BR" sz="2500">
                <a:solidFill>
                  <a:schemeClr val="dk2"/>
                </a:solidFill>
              </a:rPr>
              <a:t>Recuperação esparsa:</a:t>
            </a:r>
            <a:r>
              <a:rPr lang="pt-BR" sz="2500">
                <a:solidFill>
                  <a:schemeClr val="dk2"/>
                </a:solidFill>
              </a:rPr>
              <a:t> Utiliza </a:t>
            </a:r>
            <a:r>
              <a:rPr b="1" lang="pt-BR" sz="2500">
                <a:solidFill>
                  <a:schemeClr val="dk2"/>
                </a:solidFill>
              </a:rPr>
              <a:t>vetores de alta dimensão</a:t>
            </a:r>
            <a:r>
              <a:rPr lang="pt-BR" sz="2500">
                <a:solidFill>
                  <a:schemeClr val="dk2"/>
                </a:solidFill>
              </a:rPr>
              <a:t> com base em termos exatos, focando em correspondência lexical (palavras exatas).</a:t>
            </a:r>
            <a:endParaRPr sz="25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1155475" y="66177"/>
            <a:ext cx="109146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415C"/>
              </a:buClr>
              <a:buSzPts val="4860"/>
              <a:buFont typeface="Fira Sans"/>
              <a:buNone/>
            </a:pPr>
            <a:r>
              <a:rPr lang="pt-BR" sz="3759"/>
              <a:t>Recuperação de Documentos: Densa vs Esparsa</a:t>
            </a:r>
            <a:endParaRPr sz="3759"/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Alterando tipo, ordem e quantidade de documentos</a:t>
            </a:r>
            <a:endParaRPr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801100" y="635013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sz="7200">
                <a:solidFill>
                  <a:srgbClr val="EB976D"/>
                </a:solidFill>
              </a:rPr>
              <a:t>‹#›</a:t>
            </a:fld>
            <a:endParaRPr sz="3200">
              <a:solidFill>
                <a:srgbClr val="EB976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